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75" r:id="rId5"/>
    <p:sldId id="259" r:id="rId6"/>
    <p:sldId id="260" r:id="rId7"/>
    <p:sldId id="261" r:id="rId8"/>
    <p:sldId id="262" r:id="rId9"/>
    <p:sldId id="264" r:id="rId10"/>
    <p:sldId id="272" r:id="rId11"/>
    <p:sldId id="263" r:id="rId12"/>
    <p:sldId id="265" r:id="rId13"/>
    <p:sldId id="266" r:id="rId14"/>
    <p:sldId id="273" r:id="rId15"/>
    <p:sldId id="274" r:id="rId16"/>
    <p:sldId id="267" r:id="rId17"/>
    <p:sldId id="268" r:id="rId18"/>
    <p:sldId id="269" r:id="rId19"/>
    <p:sldId id="271" r:id="rId20"/>
    <p:sldId id="27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7601" autoAdjust="0"/>
  </p:normalViewPr>
  <p:slideViewPr>
    <p:cSldViewPr snapToGrid="0">
      <p:cViewPr varScale="1">
        <p:scale>
          <a:sx n="81" d="100"/>
          <a:sy n="81" d="100"/>
        </p:scale>
        <p:origin x="706"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png>
</file>

<file path=ppt/media/image3.png>
</file>

<file path=ppt/media/image4.png>
</file>

<file path=ppt/media/image5.jpg>
</file>

<file path=ppt/media/image6.jp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46337B-595E-4AE9-B8D3-ADA1F291626B}" type="datetimeFigureOut">
              <a:rPr lang="en-US" smtClean="0"/>
              <a:t>6/12/2018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E6FA80-1203-45E7-9B4D-554096B36DDC}" type="slidenum">
              <a:rPr lang="en-US" smtClean="0"/>
              <a:t>‹#›</a:t>
            </a:fld>
            <a:endParaRPr lang="en-US"/>
          </a:p>
        </p:txBody>
      </p:sp>
    </p:spTree>
    <p:extLst>
      <p:ext uri="{BB962C8B-B14F-4D97-AF65-F5344CB8AC3E}">
        <p14:creationId xmlns:p14="http://schemas.microsoft.com/office/powerpoint/2010/main" val="590292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 remote access Trojan (RAT) is a malware program that used for malicious purposes, this Trojan inspired by remote access tools.</a:t>
            </a:r>
          </a:p>
          <a:p>
            <a:r>
              <a:rPr lang="en-US" sz="1200" kern="1200" dirty="0" smtClean="0">
                <a:solidFill>
                  <a:schemeClr val="tx1"/>
                </a:solidFill>
                <a:effectLst/>
                <a:latin typeface="+mn-lt"/>
                <a:ea typeface="+mn-ea"/>
                <a:cs typeface="+mn-cs"/>
              </a:rPr>
              <a:t>These day, a million of remote access Trojan has been created which they free or paid with multiple operating system as target. </a:t>
            </a:r>
            <a:endParaRPr lang="en-US" dirty="0"/>
          </a:p>
        </p:txBody>
      </p:sp>
      <p:sp>
        <p:nvSpPr>
          <p:cNvPr id="4" name="Slide Number Placeholder 3"/>
          <p:cNvSpPr>
            <a:spLocks noGrp="1"/>
          </p:cNvSpPr>
          <p:nvPr>
            <p:ph type="sldNum" sz="quarter" idx="10"/>
          </p:nvPr>
        </p:nvSpPr>
        <p:spPr/>
        <p:txBody>
          <a:bodyPr/>
          <a:lstStyle/>
          <a:p>
            <a:fld id="{7AE6FA80-1203-45E7-9B4D-554096B36DDC}" type="slidenum">
              <a:rPr lang="en-US" smtClean="0"/>
              <a:t>4</a:t>
            </a:fld>
            <a:endParaRPr lang="en-US"/>
          </a:p>
        </p:txBody>
      </p:sp>
    </p:spTree>
    <p:extLst>
      <p:ext uri="{BB962C8B-B14F-4D97-AF65-F5344CB8AC3E}">
        <p14:creationId xmlns:p14="http://schemas.microsoft.com/office/powerpoint/2010/main" val="3698085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Obsession</a:t>
            </a:r>
            <a:r>
              <a:rPr lang="en-US" baseline="0" dirty="0" smtClean="0"/>
              <a:t> and Paranoid</a:t>
            </a:r>
            <a:endParaRPr lang="en-US" dirty="0"/>
          </a:p>
        </p:txBody>
      </p:sp>
      <p:sp>
        <p:nvSpPr>
          <p:cNvPr id="4" name="Slide Number Placeholder 3"/>
          <p:cNvSpPr>
            <a:spLocks noGrp="1"/>
          </p:cNvSpPr>
          <p:nvPr>
            <p:ph type="sldNum" sz="quarter" idx="10"/>
          </p:nvPr>
        </p:nvSpPr>
        <p:spPr/>
        <p:txBody>
          <a:bodyPr/>
          <a:lstStyle/>
          <a:p>
            <a:fld id="{7AE6FA80-1203-45E7-9B4D-554096B36DDC}" type="slidenum">
              <a:rPr lang="en-US" smtClean="0"/>
              <a:t>7</a:t>
            </a:fld>
            <a:endParaRPr lang="en-US"/>
          </a:p>
        </p:txBody>
      </p:sp>
    </p:spTree>
    <p:extLst>
      <p:ext uri="{BB962C8B-B14F-4D97-AF65-F5344CB8AC3E}">
        <p14:creationId xmlns:p14="http://schemas.microsoft.com/office/powerpoint/2010/main" val="522212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baseline="0" dirty="0" err="1" smtClean="0"/>
              <a:t>BehaviorBased</a:t>
            </a:r>
            <a:r>
              <a:rPr lang="en-US" baseline="0" dirty="0" smtClean="0"/>
              <a:t> Analysis</a:t>
            </a:r>
          </a:p>
          <a:p>
            <a:pPr marL="228600" indent="-228600">
              <a:buAutoNum type="arabicPeriod"/>
            </a:pPr>
            <a:r>
              <a:rPr lang="en-US" baseline="0" dirty="0" smtClean="0"/>
              <a:t>Permission Based Usage</a:t>
            </a:r>
          </a:p>
          <a:p>
            <a:pPr marL="228600" indent="-228600">
              <a:buAutoNum type="arabicPeriod"/>
            </a:pPr>
            <a:r>
              <a:rPr lang="en-US" baseline="0" dirty="0" smtClean="0"/>
              <a:t>Network Activity Monitor</a:t>
            </a:r>
            <a:endParaRPr lang="en-US" dirty="0"/>
          </a:p>
        </p:txBody>
      </p:sp>
      <p:sp>
        <p:nvSpPr>
          <p:cNvPr id="4" name="Slide Number Placeholder 3"/>
          <p:cNvSpPr>
            <a:spLocks noGrp="1"/>
          </p:cNvSpPr>
          <p:nvPr>
            <p:ph type="sldNum" sz="quarter" idx="10"/>
          </p:nvPr>
        </p:nvSpPr>
        <p:spPr/>
        <p:txBody>
          <a:bodyPr/>
          <a:lstStyle/>
          <a:p>
            <a:fld id="{7AE6FA80-1203-45E7-9B4D-554096B36DDC}" type="slidenum">
              <a:rPr lang="en-US" smtClean="0"/>
              <a:t>8</a:t>
            </a:fld>
            <a:endParaRPr lang="en-US"/>
          </a:p>
        </p:txBody>
      </p:sp>
    </p:spTree>
    <p:extLst>
      <p:ext uri="{BB962C8B-B14F-4D97-AF65-F5344CB8AC3E}">
        <p14:creationId xmlns:p14="http://schemas.microsoft.com/office/powerpoint/2010/main" val="23767624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application contains a several function to identify the</a:t>
            </a:r>
            <a:r>
              <a:rPr lang="en-US" baseline="0" dirty="0" smtClean="0"/>
              <a:t> user android. With step by step</a:t>
            </a:r>
          </a:p>
          <a:p>
            <a:endParaRPr lang="en-US" baseline="0" dirty="0" smtClean="0"/>
          </a:p>
          <a:p>
            <a:r>
              <a:rPr lang="en-US" baseline="0" dirty="0" smtClean="0"/>
              <a:t>Higher level skill.</a:t>
            </a:r>
            <a:endParaRPr lang="en-US" dirty="0"/>
          </a:p>
        </p:txBody>
      </p:sp>
      <p:sp>
        <p:nvSpPr>
          <p:cNvPr id="4" name="Slide Number Placeholder 3"/>
          <p:cNvSpPr>
            <a:spLocks noGrp="1"/>
          </p:cNvSpPr>
          <p:nvPr>
            <p:ph type="sldNum" sz="quarter" idx="10"/>
          </p:nvPr>
        </p:nvSpPr>
        <p:spPr/>
        <p:txBody>
          <a:bodyPr/>
          <a:lstStyle/>
          <a:p>
            <a:fld id="{7AE6FA80-1203-45E7-9B4D-554096B36DDC}" type="slidenum">
              <a:rPr lang="en-US" smtClean="0"/>
              <a:t>9</a:t>
            </a:fld>
            <a:endParaRPr lang="en-US"/>
          </a:p>
        </p:txBody>
      </p:sp>
    </p:spTree>
    <p:extLst>
      <p:ext uri="{BB962C8B-B14F-4D97-AF65-F5344CB8AC3E}">
        <p14:creationId xmlns:p14="http://schemas.microsoft.com/office/powerpoint/2010/main" val="4164950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 Bowne</a:t>
            </a:r>
            <a:r>
              <a:rPr lang="en-US" baseline="0" dirty="0"/>
              <a:t>, IT Security </a:t>
            </a:r>
            <a:r>
              <a:rPr lang="en-US" baseline="0" dirty="0" err="1"/>
              <a:t>Profesional</a:t>
            </a:r>
            <a:r>
              <a:rPr lang="en-US" baseline="0" dirty="0"/>
              <a:t> . See Samsclass.info/contact</a:t>
            </a:r>
            <a:endParaRPr lang="en-US" dirty="0"/>
          </a:p>
        </p:txBody>
      </p:sp>
      <p:sp>
        <p:nvSpPr>
          <p:cNvPr id="4" name="Slide Number Placeholder 3"/>
          <p:cNvSpPr>
            <a:spLocks noGrp="1"/>
          </p:cNvSpPr>
          <p:nvPr>
            <p:ph type="sldNum" sz="quarter" idx="10"/>
          </p:nvPr>
        </p:nvSpPr>
        <p:spPr/>
        <p:txBody>
          <a:bodyPr/>
          <a:lstStyle/>
          <a:p>
            <a:fld id="{2B6B0C90-205A-407E-81AE-0A5AEFF6A2AD}" type="slidenum">
              <a:rPr lang="en-US" smtClean="0"/>
              <a:t>16</a:t>
            </a:fld>
            <a:endParaRPr lang="en-US"/>
          </a:p>
        </p:txBody>
      </p:sp>
    </p:spTree>
    <p:extLst>
      <p:ext uri="{BB962C8B-B14F-4D97-AF65-F5344CB8AC3E}">
        <p14:creationId xmlns:p14="http://schemas.microsoft.com/office/powerpoint/2010/main" val="768897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baseline="0" dirty="0"/>
              <a:t>The best way, why? Because RAT is about C&amp;S with internet connection</a:t>
            </a:r>
          </a:p>
          <a:p>
            <a:pPr marL="228600" indent="-228600">
              <a:buAutoNum type="arabicPeriod"/>
            </a:pPr>
            <a:r>
              <a:rPr lang="en-US" baseline="0" dirty="0"/>
              <a:t>Updating system device to patch the vulnerability and malware code (example </a:t>
            </a:r>
            <a:r>
              <a:rPr lang="en-US" baseline="0" dirty="0" err="1"/>
              <a:t>ive</a:t>
            </a:r>
            <a:r>
              <a:rPr lang="en-US" baseline="0" dirty="0"/>
              <a:t> try to install on news security patch)</a:t>
            </a:r>
          </a:p>
          <a:p>
            <a:pPr marL="228600" indent="-228600">
              <a:buAutoNum type="arabicPeriod"/>
            </a:pPr>
            <a:r>
              <a:rPr lang="en-US" baseline="0" dirty="0"/>
              <a:t>Care from unknowns app, feel like never install it for app list and I though this app don’t need  this permission ex; </a:t>
            </a:r>
            <a:r>
              <a:rPr lang="en-US" baseline="0" dirty="0" err="1"/>
              <a:t>flappybird</a:t>
            </a:r>
            <a:r>
              <a:rPr lang="en-US" baseline="0" dirty="0"/>
              <a:t> don’t need camera</a:t>
            </a:r>
          </a:p>
          <a:p>
            <a:pPr marL="228600" indent="-228600">
              <a:buAutoNum type="arabicPeriod"/>
            </a:pPr>
            <a:r>
              <a:rPr lang="en-US" baseline="0" dirty="0"/>
              <a:t>Even the attacker get the file but it’s encrypted, they can’t read or open it</a:t>
            </a:r>
          </a:p>
        </p:txBody>
      </p:sp>
      <p:sp>
        <p:nvSpPr>
          <p:cNvPr id="4" name="Slide Number Placeholder 3"/>
          <p:cNvSpPr>
            <a:spLocks noGrp="1"/>
          </p:cNvSpPr>
          <p:nvPr>
            <p:ph type="sldNum" sz="quarter" idx="10"/>
          </p:nvPr>
        </p:nvSpPr>
        <p:spPr/>
        <p:txBody>
          <a:bodyPr/>
          <a:lstStyle/>
          <a:p>
            <a:fld id="{2B6B0C90-205A-407E-81AE-0A5AEFF6A2AD}" type="slidenum">
              <a:rPr lang="en-US" smtClean="0"/>
              <a:t>17</a:t>
            </a:fld>
            <a:endParaRPr lang="en-US"/>
          </a:p>
        </p:txBody>
      </p:sp>
    </p:spTree>
    <p:extLst>
      <p:ext uri="{BB962C8B-B14F-4D97-AF65-F5344CB8AC3E}">
        <p14:creationId xmlns:p14="http://schemas.microsoft.com/office/powerpoint/2010/main" val="2560074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F1C6718-3F69-4DF3-962C-CDA5E413C0F1}" type="datetimeFigureOut">
              <a:rPr lang="en-US" smtClean="0"/>
              <a:t>6/12/2018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11B26E-C4F6-4DF7-9370-6AE1CE21BFB3}" type="slidenum">
              <a:rPr lang="en-US" smtClean="0"/>
              <a:t>‹#›</a:t>
            </a:fld>
            <a:endParaRPr lang="en-US"/>
          </a:p>
        </p:txBody>
      </p:sp>
    </p:spTree>
    <p:extLst>
      <p:ext uri="{BB962C8B-B14F-4D97-AF65-F5344CB8AC3E}">
        <p14:creationId xmlns:p14="http://schemas.microsoft.com/office/powerpoint/2010/main" val="3255995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1C6718-3F69-4DF3-962C-CDA5E413C0F1}" type="datetimeFigureOut">
              <a:rPr lang="en-US" smtClean="0"/>
              <a:t>6/12/2018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11B26E-C4F6-4DF7-9370-6AE1CE21BFB3}" type="slidenum">
              <a:rPr lang="en-US" smtClean="0"/>
              <a:t>‹#›</a:t>
            </a:fld>
            <a:endParaRPr lang="en-US"/>
          </a:p>
        </p:txBody>
      </p:sp>
    </p:spTree>
    <p:extLst>
      <p:ext uri="{BB962C8B-B14F-4D97-AF65-F5344CB8AC3E}">
        <p14:creationId xmlns:p14="http://schemas.microsoft.com/office/powerpoint/2010/main" val="556410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1C6718-3F69-4DF3-962C-CDA5E413C0F1}" type="datetimeFigureOut">
              <a:rPr lang="en-US" smtClean="0"/>
              <a:t>6/12/2018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11B26E-C4F6-4DF7-9370-6AE1CE21BFB3}" type="slidenum">
              <a:rPr lang="en-US" smtClean="0"/>
              <a:t>‹#›</a:t>
            </a:fld>
            <a:endParaRPr lang="en-US"/>
          </a:p>
        </p:txBody>
      </p:sp>
    </p:spTree>
    <p:extLst>
      <p:ext uri="{BB962C8B-B14F-4D97-AF65-F5344CB8AC3E}">
        <p14:creationId xmlns:p14="http://schemas.microsoft.com/office/powerpoint/2010/main" val="63479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1C6718-3F69-4DF3-962C-CDA5E413C0F1}" type="datetimeFigureOut">
              <a:rPr lang="en-US" smtClean="0"/>
              <a:t>6/12/2018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11B26E-C4F6-4DF7-9370-6AE1CE21BFB3}" type="slidenum">
              <a:rPr lang="en-US" smtClean="0"/>
              <a:t>‹#›</a:t>
            </a:fld>
            <a:endParaRPr lang="en-US"/>
          </a:p>
        </p:txBody>
      </p:sp>
    </p:spTree>
    <p:extLst>
      <p:ext uri="{BB962C8B-B14F-4D97-AF65-F5344CB8AC3E}">
        <p14:creationId xmlns:p14="http://schemas.microsoft.com/office/powerpoint/2010/main" val="4216993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F1C6718-3F69-4DF3-962C-CDA5E413C0F1}" type="datetimeFigureOut">
              <a:rPr lang="en-US" smtClean="0"/>
              <a:t>6/12/2018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11B26E-C4F6-4DF7-9370-6AE1CE21BFB3}" type="slidenum">
              <a:rPr lang="en-US" smtClean="0"/>
              <a:t>‹#›</a:t>
            </a:fld>
            <a:endParaRPr lang="en-US"/>
          </a:p>
        </p:txBody>
      </p:sp>
    </p:spTree>
    <p:extLst>
      <p:ext uri="{BB962C8B-B14F-4D97-AF65-F5344CB8AC3E}">
        <p14:creationId xmlns:p14="http://schemas.microsoft.com/office/powerpoint/2010/main" val="1621424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F1C6718-3F69-4DF3-962C-CDA5E413C0F1}" type="datetimeFigureOut">
              <a:rPr lang="en-US" smtClean="0"/>
              <a:t>6/12/2018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11B26E-C4F6-4DF7-9370-6AE1CE21BFB3}" type="slidenum">
              <a:rPr lang="en-US" smtClean="0"/>
              <a:t>‹#›</a:t>
            </a:fld>
            <a:endParaRPr lang="en-US"/>
          </a:p>
        </p:txBody>
      </p:sp>
    </p:spTree>
    <p:extLst>
      <p:ext uri="{BB962C8B-B14F-4D97-AF65-F5344CB8AC3E}">
        <p14:creationId xmlns:p14="http://schemas.microsoft.com/office/powerpoint/2010/main" val="3940642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F1C6718-3F69-4DF3-962C-CDA5E413C0F1}" type="datetimeFigureOut">
              <a:rPr lang="en-US" smtClean="0"/>
              <a:t>6/12/2018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11B26E-C4F6-4DF7-9370-6AE1CE21BFB3}" type="slidenum">
              <a:rPr lang="en-US" smtClean="0"/>
              <a:t>‹#›</a:t>
            </a:fld>
            <a:endParaRPr lang="en-US"/>
          </a:p>
        </p:txBody>
      </p:sp>
    </p:spTree>
    <p:extLst>
      <p:ext uri="{BB962C8B-B14F-4D97-AF65-F5344CB8AC3E}">
        <p14:creationId xmlns:p14="http://schemas.microsoft.com/office/powerpoint/2010/main" val="3629802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F1C6718-3F69-4DF3-962C-CDA5E413C0F1}" type="datetimeFigureOut">
              <a:rPr lang="en-US" smtClean="0"/>
              <a:t>6/12/2018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11B26E-C4F6-4DF7-9370-6AE1CE21BFB3}" type="slidenum">
              <a:rPr lang="en-US" smtClean="0"/>
              <a:t>‹#›</a:t>
            </a:fld>
            <a:endParaRPr lang="en-US"/>
          </a:p>
        </p:txBody>
      </p:sp>
    </p:spTree>
    <p:extLst>
      <p:ext uri="{BB962C8B-B14F-4D97-AF65-F5344CB8AC3E}">
        <p14:creationId xmlns:p14="http://schemas.microsoft.com/office/powerpoint/2010/main" val="730132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1C6718-3F69-4DF3-962C-CDA5E413C0F1}" type="datetimeFigureOut">
              <a:rPr lang="en-US" smtClean="0"/>
              <a:t>6/12/2018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11B26E-C4F6-4DF7-9370-6AE1CE21BFB3}" type="slidenum">
              <a:rPr lang="en-US" smtClean="0"/>
              <a:t>‹#›</a:t>
            </a:fld>
            <a:endParaRPr lang="en-US"/>
          </a:p>
        </p:txBody>
      </p:sp>
    </p:spTree>
    <p:extLst>
      <p:ext uri="{BB962C8B-B14F-4D97-AF65-F5344CB8AC3E}">
        <p14:creationId xmlns:p14="http://schemas.microsoft.com/office/powerpoint/2010/main" val="9097237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F1C6718-3F69-4DF3-962C-CDA5E413C0F1}" type="datetimeFigureOut">
              <a:rPr lang="en-US" smtClean="0"/>
              <a:t>6/12/2018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11B26E-C4F6-4DF7-9370-6AE1CE21BFB3}" type="slidenum">
              <a:rPr lang="en-US" smtClean="0"/>
              <a:t>‹#›</a:t>
            </a:fld>
            <a:endParaRPr lang="en-US"/>
          </a:p>
        </p:txBody>
      </p:sp>
    </p:spTree>
    <p:extLst>
      <p:ext uri="{BB962C8B-B14F-4D97-AF65-F5344CB8AC3E}">
        <p14:creationId xmlns:p14="http://schemas.microsoft.com/office/powerpoint/2010/main" val="3286177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F1C6718-3F69-4DF3-962C-CDA5E413C0F1}" type="datetimeFigureOut">
              <a:rPr lang="en-US" smtClean="0"/>
              <a:t>6/12/2018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11B26E-C4F6-4DF7-9370-6AE1CE21BFB3}" type="slidenum">
              <a:rPr lang="en-US" smtClean="0"/>
              <a:t>‹#›</a:t>
            </a:fld>
            <a:endParaRPr lang="en-US"/>
          </a:p>
        </p:txBody>
      </p:sp>
    </p:spTree>
    <p:extLst>
      <p:ext uri="{BB962C8B-B14F-4D97-AF65-F5344CB8AC3E}">
        <p14:creationId xmlns:p14="http://schemas.microsoft.com/office/powerpoint/2010/main" val="3847477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1C6718-3F69-4DF3-962C-CDA5E413C0F1}" type="datetimeFigureOut">
              <a:rPr lang="en-US" smtClean="0"/>
              <a:t>6/12/2018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11B26E-C4F6-4DF7-9370-6AE1CE21BFB3}" type="slidenum">
              <a:rPr lang="en-US" smtClean="0"/>
              <a:t>‹#›</a:t>
            </a:fld>
            <a:endParaRPr lang="en-US"/>
          </a:p>
        </p:txBody>
      </p:sp>
    </p:spTree>
    <p:extLst>
      <p:ext uri="{BB962C8B-B14F-4D97-AF65-F5344CB8AC3E}">
        <p14:creationId xmlns:p14="http://schemas.microsoft.com/office/powerpoint/2010/main" val="19036453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084173"/>
            <a:ext cx="9144000" cy="1425789"/>
          </a:xfrm>
        </p:spPr>
        <p:txBody>
          <a:bodyPr>
            <a:normAutofit/>
          </a:bodyPr>
          <a:lstStyle/>
          <a:p>
            <a:r>
              <a:rPr lang="en-US" sz="3000" dirty="0"/>
              <a:t>WEDEFEND;</a:t>
            </a:r>
            <a:br>
              <a:rPr lang="en-US" sz="3000" dirty="0"/>
            </a:br>
            <a:r>
              <a:rPr lang="en-US" sz="3000" dirty="0"/>
              <a:t>ANDROID APPLICATION TO MONITOR AND PROTECT FROM REMOTE ACCESS TROJAN</a:t>
            </a:r>
          </a:p>
        </p:txBody>
      </p:sp>
      <p:sp>
        <p:nvSpPr>
          <p:cNvPr id="3" name="Subtitle 2"/>
          <p:cNvSpPr>
            <a:spLocks noGrp="1"/>
          </p:cNvSpPr>
          <p:nvPr>
            <p:ph type="subTitle" idx="1"/>
          </p:nvPr>
        </p:nvSpPr>
        <p:spPr>
          <a:xfrm>
            <a:off x="1524000" y="4162211"/>
            <a:ext cx="9144000" cy="1655762"/>
          </a:xfrm>
        </p:spPr>
        <p:txBody>
          <a:bodyPr/>
          <a:lstStyle/>
          <a:p>
            <a:r>
              <a:rPr lang="en-US" dirty="0"/>
              <a:t>Muhammad </a:t>
            </a:r>
            <a:r>
              <a:rPr lang="en-US" dirty="0" err="1"/>
              <a:t>Alwi</a:t>
            </a:r>
            <a:r>
              <a:rPr lang="en-US" dirty="0"/>
              <a:t> </a:t>
            </a:r>
            <a:r>
              <a:rPr lang="en-US" dirty="0" err="1"/>
              <a:t>Shihab</a:t>
            </a:r>
            <a:endParaRPr lang="en-US" dirty="0"/>
          </a:p>
          <a:p>
            <a:r>
              <a:rPr lang="en-US" sz="1800" dirty="0"/>
              <a:t>Thesis Project</a:t>
            </a:r>
          </a:p>
          <a:p>
            <a:r>
              <a:rPr lang="en-US" sz="1800" dirty="0"/>
              <a:t>Nanjing </a:t>
            </a:r>
            <a:r>
              <a:rPr lang="en-US" sz="1800" dirty="0" err="1"/>
              <a:t>Xiaozhuang</a:t>
            </a:r>
            <a:r>
              <a:rPr lang="en-US" sz="1800" dirty="0"/>
              <a:t> University and </a:t>
            </a:r>
            <a:r>
              <a:rPr lang="en-US" sz="1800" dirty="0" err="1"/>
              <a:t>Esa</a:t>
            </a:r>
            <a:r>
              <a:rPr lang="en-US" sz="1800" dirty="0"/>
              <a:t> </a:t>
            </a:r>
            <a:r>
              <a:rPr lang="en-US" sz="1800" dirty="0" err="1"/>
              <a:t>Unggul</a:t>
            </a:r>
            <a:r>
              <a:rPr lang="en-US" sz="1800" dirty="0"/>
              <a:t> University</a:t>
            </a:r>
          </a:p>
        </p:txBody>
      </p:sp>
      <p:pic>
        <p:nvPicPr>
          <p:cNvPr id="4" name="Picture 3"/>
          <p:cNvPicPr/>
          <p:nvPr/>
        </p:nvPicPr>
        <p:blipFill>
          <a:blip r:embed="rId2"/>
          <a:stretch>
            <a:fillRect/>
          </a:stretch>
        </p:blipFill>
        <p:spPr>
          <a:xfrm>
            <a:off x="8551518" y="350623"/>
            <a:ext cx="3343275" cy="1733550"/>
          </a:xfrm>
          <a:prstGeom prst="rect">
            <a:avLst/>
          </a:prstGeom>
        </p:spPr>
      </p:pic>
      <p:sp>
        <p:nvSpPr>
          <p:cNvPr id="5" name="Rectangle 4">
            <a:extLst>
              <a:ext uri="{FF2B5EF4-FFF2-40B4-BE49-F238E27FC236}">
                <a16:creationId xmlns:a16="http://schemas.microsoft.com/office/drawing/2014/main" id="{D346579D-8EA4-4B5A-AD7B-C0E48898D127}"/>
              </a:ext>
            </a:extLst>
          </p:cNvPr>
          <p:cNvSpPr/>
          <p:nvPr/>
        </p:nvSpPr>
        <p:spPr>
          <a:xfrm>
            <a:off x="8400256" y="6309320"/>
            <a:ext cx="3552395" cy="41587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333" dirty="0"/>
              <a:t>Presentation Inspired by DEFCON </a:t>
            </a:r>
            <a:r>
              <a:rPr lang="en-US" sz="1333" dirty="0" smtClean="0"/>
              <a:t>Speakers</a:t>
            </a:r>
            <a:endParaRPr lang="en-US" sz="1333" dirty="0"/>
          </a:p>
        </p:txBody>
      </p:sp>
    </p:spTree>
    <p:extLst>
      <p:ext uri="{BB962C8B-B14F-4D97-AF65-F5344CB8AC3E}">
        <p14:creationId xmlns:p14="http://schemas.microsoft.com/office/powerpoint/2010/main" val="29198107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2683213" cy="646552"/>
          </a:xfrm>
        </p:spPr>
        <p:txBody>
          <a:bodyPr>
            <a:normAutofit fontScale="90000"/>
          </a:bodyPr>
          <a:lstStyle/>
          <a:p>
            <a:r>
              <a:rPr lang="en-US" dirty="0"/>
              <a:t>ADV Video</a:t>
            </a:r>
          </a:p>
        </p:txBody>
      </p:sp>
      <p:pic>
        <p:nvPicPr>
          <p:cNvPr id="6" name="wedefend">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46225" y="1089025"/>
            <a:ext cx="9183688" cy="5165725"/>
          </a:xfrm>
        </p:spPr>
      </p:pic>
    </p:spTree>
    <p:extLst>
      <p:ext uri="{BB962C8B-B14F-4D97-AF65-F5344CB8AC3E}">
        <p14:creationId xmlns:p14="http://schemas.microsoft.com/office/powerpoint/2010/main" val="91446946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FEATURES</a:t>
            </a:r>
          </a:p>
        </p:txBody>
      </p:sp>
      <p:sp>
        <p:nvSpPr>
          <p:cNvPr id="3" name="Content Placeholder 2"/>
          <p:cNvSpPr>
            <a:spLocks noGrp="1"/>
          </p:cNvSpPr>
          <p:nvPr>
            <p:ph idx="1"/>
          </p:nvPr>
        </p:nvSpPr>
        <p:spPr>
          <a:xfrm>
            <a:off x="838200" y="1825625"/>
            <a:ext cx="4252784" cy="3611348"/>
          </a:xfrm>
        </p:spPr>
        <p:txBody>
          <a:bodyPr>
            <a:normAutofit/>
          </a:bodyPr>
          <a:lstStyle/>
          <a:p>
            <a:r>
              <a:rPr lang="en-US" dirty="0"/>
              <a:t>MY DEVICE</a:t>
            </a:r>
          </a:p>
          <a:p>
            <a:r>
              <a:rPr lang="en-US" dirty="0"/>
              <a:t>SCAN FILE ONLINE</a:t>
            </a:r>
          </a:p>
          <a:p>
            <a:r>
              <a:rPr lang="en-US" dirty="0"/>
              <a:t>CHECK APPLICATION</a:t>
            </a:r>
          </a:p>
          <a:p>
            <a:r>
              <a:rPr lang="en-US" dirty="0"/>
              <a:t>PERMISSION AUDITOR</a:t>
            </a:r>
          </a:p>
          <a:p>
            <a:r>
              <a:rPr lang="en-US" dirty="0"/>
              <a:t>NETWORK STATUS</a:t>
            </a:r>
          </a:p>
          <a:p>
            <a:r>
              <a:rPr lang="en-US" dirty="0"/>
              <a:t>FINDING IP ADDRESS</a:t>
            </a:r>
          </a:p>
          <a:p>
            <a:r>
              <a:rPr lang="en-US" dirty="0"/>
              <a:t>FILE ENCRYPTION</a:t>
            </a:r>
          </a:p>
        </p:txBody>
      </p:sp>
      <p:sp>
        <p:nvSpPr>
          <p:cNvPr id="4" name="Rectangle 3"/>
          <p:cNvSpPr/>
          <p:nvPr/>
        </p:nvSpPr>
        <p:spPr>
          <a:xfrm>
            <a:off x="838200" y="6006755"/>
            <a:ext cx="4755292" cy="34041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https://github.com/wishihab/WeDefend-Android</a:t>
            </a:r>
          </a:p>
        </p:txBody>
      </p:sp>
      <p:pic>
        <p:nvPicPr>
          <p:cNvPr id="1026" name="Picture 2" descr="menudrawe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1564" y="451194"/>
            <a:ext cx="3305175" cy="5895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5848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38849" y="2663482"/>
            <a:ext cx="5867400" cy="1325563"/>
          </a:xfrm>
        </p:spPr>
        <p:txBody>
          <a:bodyPr/>
          <a:lstStyle/>
          <a:p>
            <a:pPr algn="ctr"/>
            <a:r>
              <a:rPr lang="en-US" dirty="0"/>
              <a:t>SHOWING APPLICATION</a:t>
            </a:r>
            <a:br>
              <a:rPr lang="en-US" dirty="0"/>
            </a:br>
            <a:r>
              <a:rPr lang="en-US" dirty="0"/>
              <a:t>ON EMULATOR</a:t>
            </a:r>
          </a:p>
        </p:txBody>
      </p:sp>
    </p:spTree>
    <p:extLst>
      <p:ext uri="{BB962C8B-B14F-4D97-AF65-F5344CB8AC3E}">
        <p14:creationId xmlns:p14="http://schemas.microsoft.com/office/powerpoint/2010/main" val="3788571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75934" y="774357"/>
            <a:ext cx="7677666" cy="3139926"/>
          </a:xfrm>
        </p:spPr>
        <p:txBody>
          <a:bodyPr>
            <a:normAutofit fontScale="90000"/>
          </a:bodyPr>
          <a:lstStyle/>
          <a:p>
            <a:pPr algn="ctr"/>
            <a:r>
              <a:rPr lang="en-US" dirty="0"/>
              <a:t>SIMULATION WITH</a:t>
            </a:r>
            <a:br>
              <a:rPr lang="en-US" dirty="0"/>
            </a:br>
            <a:r>
              <a:rPr lang="en-US" dirty="0"/>
              <a:t>REMOTE ACCESS TROJAN</a:t>
            </a:r>
            <a:br>
              <a:rPr lang="en-US" dirty="0"/>
            </a:br>
            <a:r>
              <a:rPr lang="en-US" dirty="0"/>
              <a:t>BY</a:t>
            </a:r>
            <a:br>
              <a:rPr lang="en-US" dirty="0"/>
            </a:br>
            <a:r>
              <a:rPr lang="en-US" dirty="0">
                <a:solidFill>
                  <a:srgbClr val="FF0000"/>
                </a:solidFill>
              </a:rPr>
              <a:t>AHMYTH</a:t>
            </a:r>
            <a:r>
              <a:rPr lang="en-US" dirty="0"/>
              <a:t> </a:t>
            </a:r>
            <a:r>
              <a:rPr lang="en-US" dirty="0" smtClean="0"/>
              <a:t>+ FLAPPYBIRD</a:t>
            </a:r>
            <a:r>
              <a:rPr lang="en-US" dirty="0"/>
              <a:t/>
            </a:r>
            <a:br>
              <a:rPr lang="en-US" dirty="0"/>
            </a:br>
            <a:r>
              <a:rPr lang="en-US" dirty="0"/>
              <a:t>VS</a:t>
            </a:r>
            <a:br>
              <a:rPr lang="en-US" dirty="0"/>
            </a:br>
            <a:r>
              <a:rPr lang="en-US" dirty="0">
                <a:solidFill>
                  <a:srgbClr val="00B0F0"/>
                </a:solidFill>
              </a:rPr>
              <a:t>WEDEFEND</a:t>
            </a:r>
          </a:p>
        </p:txBody>
      </p:sp>
      <p:sp>
        <p:nvSpPr>
          <p:cNvPr id="3" name="Rectangle 2"/>
          <p:cNvSpPr/>
          <p:nvPr/>
        </p:nvSpPr>
        <p:spPr>
          <a:xfrm>
            <a:off x="3689521" y="6122085"/>
            <a:ext cx="4450492" cy="34041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https://github.com/wishihab/Android-RATList</a:t>
            </a:r>
          </a:p>
        </p:txBody>
      </p:sp>
      <p:sp>
        <p:nvSpPr>
          <p:cNvPr id="4" name="Rectangle 3"/>
          <p:cNvSpPr/>
          <p:nvPr/>
        </p:nvSpPr>
        <p:spPr>
          <a:xfrm>
            <a:off x="3409950" y="4020580"/>
            <a:ext cx="5009635" cy="34041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https://github.com/AhMyth/AhMyth-Android-RAT</a:t>
            </a:r>
          </a:p>
        </p:txBody>
      </p:sp>
    </p:spTree>
    <p:extLst>
      <p:ext uri="{BB962C8B-B14F-4D97-AF65-F5344CB8AC3E}">
        <p14:creationId xmlns:p14="http://schemas.microsoft.com/office/powerpoint/2010/main" val="14603405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 Phone Tablet; Social Engineering</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4004" y="1439694"/>
            <a:ext cx="3857625" cy="5010707"/>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5350" y="1430929"/>
            <a:ext cx="3857625" cy="5019472"/>
          </a:xfrm>
          <a:prstGeom prst="rect">
            <a:avLst/>
          </a:prstGeom>
        </p:spPr>
      </p:pic>
    </p:spTree>
    <p:extLst>
      <p:ext uri="{BB962C8B-B14F-4D97-AF65-F5344CB8AC3E}">
        <p14:creationId xmlns:p14="http://schemas.microsoft.com/office/powerpoint/2010/main" val="2512421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41105"/>
          </a:xfrm>
        </p:spPr>
        <p:txBody>
          <a:bodyPr/>
          <a:lstStyle/>
          <a:p>
            <a:r>
              <a:rPr lang="en-US" dirty="0"/>
              <a:t>PWND!</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58670" y="1221471"/>
            <a:ext cx="4584952" cy="4557155"/>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974" y="1206230"/>
            <a:ext cx="4308270" cy="4587638"/>
          </a:xfrm>
          <a:prstGeom prst="rect">
            <a:avLst/>
          </a:prstGeom>
        </p:spPr>
      </p:pic>
    </p:spTree>
    <p:extLst>
      <p:ext uri="{BB962C8B-B14F-4D97-AF65-F5344CB8AC3E}">
        <p14:creationId xmlns:p14="http://schemas.microsoft.com/office/powerpoint/2010/main" val="11488820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SUGGESTION OR NEXT</a:t>
            </a:r>
          </a:p>
        </p:txBody>
      </p:sp>
      <p:sp>
        <p:nvSpPr>
          <p:cNvPr id="3" name="Content Placeholder 2"/>
          <p:cNvSpPr>
            <a:spLocks noGrp="1"/>
          </p:cNvSpPr>
          <p:nvPr>
            <p:ph idx="1"/>
          </p:nvPr>
        </p:nvSpPr>
        <p:spPr>
          <a:xfrm>
            <a:off x="838200" y="1825624"/>
            <a:ext cx="9421368" cy="2829503"/>
          </a:xfrm>
        </p:spPr>
        <p:txBody>
          <a:bodyPr>
            <a:normAutofit/>
          </a:bodyPr>
          <a:lstStyle/>
          <a:p>
            <a:r>
              <a:rPr lang="en-US" dirty="0"/>
              <a:t>DETECT THE BEHAVIOR OF APK FILE (by Sam Bowne)</a:t>
            </a:r>
          </a:p>
          <a:p>
            <a:r>
              <a:rPr lang="en-US" dirty="0"/>
              <a:t>IDENTIFY APPLICATION NAME ON IP ADDRESS</a:t>
            </a:r>
          </a:p>
          <a:p>
            <a:r>
              <a:rPr lang="en-US" dirty="0"/>
              <a:t>AUTOMATICALLY CATEGORIZE WHITELIST IP ADDRESS</a:t>
            </a:r>
          </a:p>
          <a:p>
            <a:r>
              <a:rPr lang="en-US" dirty="0"/>
              <a:t>ADD UNINSTALL FUNCTION IN APP</a:t>
            </a:r>
          </a:p>
          <a:p>
            <a:r>
              <a:rPr lang="en-US" dirty="0"/>
              <a:t>IMPROVE THE SECURITY ENCRYPTION</a:t>
            </a:r>
          </a:p>
        </p:txBody>
      </p:sp>
    </p:spTree>
    <p:extLst>
      <p:ext uri="{BB962C8B-B14F-4D97-AF65-F5344CB8AC3E}">
        <p14:creationId xmlns:p14="http://schemas.microsoft.com/office/powerpoint/2010/main" val="25964385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a:xfrm>
            <a:off x="838200" y="1825626"/>
            <a:ext cx="10515600" cy="1576602"/>
          </a:xfrm>
        </p:spPr>
        <p:txBody>
          <a:bodyPr/>
          <a:lstStyle/>
          <a:p>
            <a:pPr marL="0" indent="0" algn="just">
              <a:buNone/>
            </a:pPr>
            <a:r>
              <a:rPr lang="en-US" dirty="0"/>
              <a:t>WEDEFEND APPLICATION IS USEFULL APP TO MONITOR AND PROTECT ANDROID FROM REMOTE ACCESS TROJAN, BASED ON STEP BY STEP  FEATURES.</a:t>
            </a:r>
          </a:p>
          <a:p>
            <a:endParaRPr lang="en-US" dirty="0"/>
          </a:p>
        </p:txBody>
      </p:sp>
    </p:spTree>
    <p:extLst>
      <p:ext uri="{BB962C8B-B14F-4D97-AF65-F5344CB8AC3E}">
        <p14:creationId xmlns:p14="http://schemas.microsoft.com/office/powerpoint/2010/main" val="143682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9281" y="2647006"/>
            <a:ext cx="3288957" cy="1325563"/>
          </a:xfrm>
        </p:spPr>
        <p:txBody>
          <a:bodyPr>
            <a:normAutofit/>
          </a:bodyPr>
          <a:lstStyle/>
          <a:p>
            <a:r>
              <a:rPr lang="en-US" dirty="0"/>
              <a:t>QUESTIONS?</a:t>
            </a:r>
          </a:p>
        </p:txBody>
      </p:sp>
    </p:spTree>
    <p:extLst>
      <p:ext uri="{BB962C8B-B14F-4D97-AF65-F5344CB8AC3E}">
        <p14:creationId xmlns:p14="http://schemas.microsoft.com/office/powerpoint/2010/main" val="11060764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TIPS; How to Protect Yourself??</a:t>
            </a:r>
          </a:p>
        </p:txBody>
      </p:sp>
      <p:sp>
        <p:nvSpPr>
          <p:cNvPr id="3" name="Content Placeholder 2"/>
          <p:cNvSpPr>
            <a:spLocks noGrp="1"/>
          </p:cNvSpPr>
          <p:nvPr>
            <p:ph idx="1"/>
          </p:nvPr>
        </p:nvSpPr>
        <p:spPr>
          <a:xfrm>
            <a:off x="838200" y="1600200"/>
            <a:ext cx="10515600" cy="4576763"/>
          </a:xfrm>
        </p:spPr>
        <p:txBody>
          <a:bodyPr>
            <a:normAutofit/>
          </a:bodyPr>
          <a:lstStyle/>
          <a:p>
            <a:pPr algn="just"/>
            <a:r>
              <a:rPr lang="en-US" dirty="0"/>
              <a:t>NEVER INSTALL APP FROM 3</a:t>
            </a:r>
            <a:r>
              <a:rPr lang="en-US" baseline="30000" dirty="0"/>
              <a:t>rd</a:t>
            </a:r>
            <a:r>
              <a:rPr lang="en-US" dirty="0"/>
              <a:t> PARTY STORE.</a:t>
            </a:r>
          </a:p>
          <a:p>
            <a:pPr algn="just"/>
            <a:r>
              <a:rPr lang="en-US" dirty="0"/>
              <a:t>KEEP YOUR DEVICE ALWAYS UP-TO DATE WITH LATEST SECURITY PATCHED.</a:t>
            </a:r>
          </a:p>
          <a:p>
            <a:pPr algn="just"/>
            <a:r>
              <a:rPr lang="en-US" dirty="0"/>
              <a:t>KEEP "unknown sources" DISABLE WHILE NOT USE IT.</a:t>
            </a:r>
          </a:p>
          <a:p>
            <a:pPr algn="just"/>
            <a:r>
              <a:rPr lang="en-US" dirty="0"/>
              <a:t>ENSURE THAT YOU HAVE ALREADY OPTED FIRST ANDROID SECURITY.</a:t>
            </a:r>
          </a:p>
          <a:p>
            <a:pPr algn="just"/>
            <a:r>
              <a:rPr lang="en-US" dirty="0"/>
              <a:t>PROTECT YOUR DEVICE WITH PIN, PASSWORD OR FINGERPRINT.</a:t>
            </a:r>
          </a:p>
          <a:p>
            <a:pPr algn="just"/>
            <a:r>
              <a:rPr lang="en-US" b="1" dirty="0"/>
              <a:t>USE MY APP TO MONITOR AND PROTECT!</a:t>
            </a:r>
          </a:p>
        </p:txBody>
      </p:sp>
    </p:spTree>
    <p:extLst>
      <p:ext uri="{BB962C8B-B14F-4D97-AF65-F5344CB8AC3E}">
        <p14:creationId xmlns:p14="http://schemas.microsoft.com/office/powerpoint/2010/main" val="39267181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WHOAMI</a:t>
            </a:r>
          </a:p>
        </p:txBody>
      </p:sp>
      <p:sp>
        <p:nvSpPr>
          <p:cNvPr id="3" name="Content Placeholder 2"/>
          <p:cNvSpPr>
            <a:spLocks noGrp="1"/>
          </p:cNvSpPr>
          <p:nvPr>
            <p:ph idx="1"/>
          </p:nvPr>
        </p:nvSpPr>
        <p:spPr>
          <a:xfrm>
            <a:off x="838200" y="1825625"/>
            <a:ext cx="6320481" cy="2391080"/>
          </a:xfrm>
        </p:spPr>
        <p:txBody>
          <a:bodyPr/>
          <a:lstStyle/>
          <a:p>
            <a:r>
              <a:rPr lang="en-US" dirty="0"/>
              <a:t>Security Analyst Amateur</a:t>
            </a:r>
          </a:p>
          <a:p>
            <a:r>
              <a:rPr lang="en-US" dirty="0"/>
              <a:t>Red Team, Blue Team, Grey Hat</a:t>
            </a:r>
          </a:p>
          <a:p>
            <a:r>
              <a:rPr lang="en-US" dirty="0"/>
              <a:t>IT Blogger Since 2010</a:t>
            </a:r>
          </a:p>
          <a:p>
            <a:r>
              <a:rPr lang="en-US" dirty="0"/>
              <a:t>Entrepreneur Since 2014</a:t>
            </a:r>
          </a:p>
        </p:txBody>
      </p:sp>
      <p:sp>
        <p:nvSpPr>
          <p:cNvPr id="4" name="Rectangle 3"/>
          <p:cNvSpPr/>
          <p:nvPr/>
        </p:nvSpPr>
        <p:spPr>
          <a:xfrm>
            <a:off x="8979243" y="5542268"/>
            <a:ext cx="2921607" cy="31190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https://github.com/wishihab</a:t>
            </a:r>
          </a:p>
        </p:txBody>
      </p:sp>
      <p:pic>
        <p:nvPicPr>
          <p:cNvPr id="6" name="Picture 2" descr="https://avatars1.githubusercontent.com/u/23327081?s=460&amp;v=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26582" y="1690688"/>
            <a:ext cx="2526016" cy="252601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8073080" y="5999992"/>
            <a:ext cx="3827769" cy="31190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http://travismarkshihab.blogspot.com/</a:t>
            </a:r>
          </a:p>
        </p:txBody>
      </p:sp>
      <p:sp>
        <p:nvSpPr>
          <p:cNvPr id="8" name="Rectangle 7"/>
          <p:cNvSpPr/>
          <p:nvPr/>
        </p:nvSpPr>
        <p:spPr>
          <a:xfrm>
            <a:off x="9292281" y="6457716"/>
            <a:ext cx="2608568" cy="31190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http://dota2storeid.com/</a:t>
            </a:r>
          </a:p>
        </p:txBody>
      </p:sp>
    </p:spTree>
    <p:extLst>
      <p:ext uri="{BB962C8B-B14F-4D97-AF65-F5344CB8AC3E}">
        <p14:creationId xmlns:p14="http://schemas.microsoft.com/office/powerpoint/2010/main" val="11400101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9281" y="2647006"/>
            <a:ext cx="3288957" cy="1325563"/>
          </a:xfrm>
        </p:spPr>
        <p:txBody>
          <a:bodyPr>
            <a:normAutofit/>
          </a:bodyPr>
          <a:lstStyle/>
          <a:p>
            <a:r>
              <a:rPr lang="en-US" dirty="0"/>
              <a:t>THANK YOU</a:t>
            </a:r>
          </a:p>
        </p:txBody>
      </p:sp>
    </p:spTree>
    <p:extLst>
      <p:ext uri="{BB962C8B-B14F-4D97-AF65-F5344CB8AC3E}">
        <p14:creationId xmlns:p14="http://schemas.microsoft.com/office/powerpoint/2010/main" val="8672680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a:t>
            </a:r>
          </a:p>
        </p:txBody>
      </p:sp>
      <p:sp>
        <p:nvSpPr>
          <p:cNvPr id="3" name="Content Placeholder 2"/>
          <p:cNvSpPr>
            <a:spLocks noGrp="1"/>
          </p:cNvSpPr>
          <p:nvPr>
            <p:ph idx="1"/>
          </p:nvPr>
        </p:nvSpPr>
        <p:spPr>
          <a:xfrm>
            <a:off x="838200" y="1825625"/>
            <a:ext cx="10515600" cy="2359197"/>
          </a:xfrm>
        </p:spPr>
        <p:txBody>
          <a:bodyPr/>
          <a:lstStyle/>
          <a:p>
            <a:r>
              <a:rPr lang="en-US" dirty="0"/>
              <a:t>EXPERIENCES</a:t>
            </a:r>
          </a:p>
          <a:p>
            <a:r>
              <a:rPr lang="en-US" dirty="0"/>
              <a:t>EXPERIMENT</a:t>
            </a:r>
          </a:p>
          <a:p>
            <a:r>
              <a:rPr lang="en-US" dirty="0"/>
              <a:t>PREVIOUS PROJECT APPLICATION</a:t>
            </a:r>
          </a:p>
          <a:p>
            <a:r>
              <a:rPr lang="en-US" dirty="0"/>
              <a:t>DISCUSS WITH PROFESSIONAL MALWARE ANALYST</a:t>
            </a:r>
          </a:p>
        </p:txBody>
      </p:sp>
      <p:sp>
        <p:nvSpPr>
          <p:cNvPr id="4" name="Rectangle 3"/>
          <p:cNvSpPr/>
          <p:nvPr/>
        </p:nvSpPr>
        <p:spPr>
          <a:xfrm>
            <a:off x="6096000" y="2899719"/>
            <a:ext cx="3978876" cy="34041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https://github.com/wishihab/WeDefend</a:t>
            </a:r>
          </a:p>
        </p:txBody>
      </p:sp>
    </p:spTree>
    <p:extLst>
      <p:ext uri="{BB962C8B-B14F-4D97-AF65-F5344CB8AC3E}">
        <p14:creationId xmlns:p14="http://schemas.microsoft.com/office/powerpoint/2010/main" val="27014060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RATROJAN MALWARE</a:t>
            </a:r>
          </a:p>
        </p:txBody>
      </p:sp>
      <p:sp>
        <p:nvSpPr>
          <p:cNvPr id="3" name="Content Placeholder 2"/>
          <p:cNvSpPr>
            <a:spLocks noGrp="1"/>
          </p:cNvSpPr>
          <p:nvPr>
            <p:ph idx="1"/>
          </p:nvPr>
        </p:nvSpPr>
        <p:spPr>
          <a:xfrm>
            <a:off x="838199" y="1825625"/>
            <a:ext cx="3989173" cy="2053648"/>
          </a:xfrm>
        </p:spPr>
        <p:txBody>
          <a:bodyPr>
            <a:normAutofit/>
          </a:bodyPr>
          <a:lstStyle/>
          <a:p>
            <a:r>
              <a:rPr lang="en-US" dirty="0"/>
              <a:t>PUBLIC FREE</a:t>
            </a:r>
          </a:p>
          <a:p>
            <a:r>
              <a:rPr lang="en-US" dirty="0"/>
              <a:t>COMMERCIAL</a:t>
            </a:r>
          </a:p>
          <a:p>
            <a:r>
              <a:rPr lang="en-US" dirty="0"/>
              <a:t>COMMERCIAL CRACKED</a:t>
            </a:r>
          </a:p>
          <a:p>
            <a:r>
              <a:rPr lang="en-US" dirty="0"/>
              <a:t>PRIVATE</a:t>
            </a:r>
          </a:p>
          <a:p>
            <a:pPr marL="0" indent="0">
              <a:buNone/>
            </a:pPr>
            <a:endParaRPr lang="en-US" dirty="0"/>
          </a:p>
        </p:txBody>
      </p:sp>
      <p:sp>
        <p:nvSpPr>
          <p:cNvPr id="4" name="Content Placeholder 2"/>
          <p:cNvSpPr txBox="1">
            <a:spLocks/>
          </p:cNvSpPr>
          <p:nvPr/>
        </p:nvSpPr>
        <p:spPr>
          <a:xfrm>
            <a:off x="7277911" y="1825625"/>
            <a:ext cx="3607340" cy="37775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WHO USE IT?</a:t>
            </a:r>
          </a:p>
          <a:p>
            <a:pPr marL="0" indent="0">
              <a:buNone/>
            </a:pPr>
            <a:endParaRPr lang="en-US" dirty="0"/>
          </a:p>
          <a:p>
            <a:r>
              <a:rPr lang="en-US" dirty="0"/>
              <a:t>GOOD PEOPLE</a:t>
            </a:r>
          </a:p>
          <a:p>
            <a:r>
              <a:rPr lang="en-US" dirty="0"/>
              <a:t>BAD PEOPLE</a:t>
            </a:r>
          </a:p>
          <a:p>
            <a:r>
              <a:rPr lang="en-US" dirty="0"/>
              <a:t>ORGANIZATION</a:t>
            </a:r>
          </a:p>
          <a:p>
            <a:r>
              <a:rPr lang="en-US" dirty="0"/>
              <a:t>COMPANY</a:t>
            </a:r>
          </a:p>
          <a:p>
            <a:r>
              <a:rPr lang="en-US" dirty="0"/>
              <a:t>GOVERNMENT</a:t>
            </a:r>
          </a:p>
          <a:p>
            <a:endParaRPr lang="en-US" dirty="0"/>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461687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7521" y="900585"/>
            <a:ext cx="6336957" cy="1325563"/>
          </a:xfrm>
        </p:spPr>
        <p:txBody>
          <a:bodyPr/>
          <a:lstStyle/>
          <a:p>
            <a:r>
              <a:rPr lang="en-US" dirty="0"/>
              <a:t>PROBLEM IDENTIFICATION</a:t>
            </a:r>
          </a:p>
        </p:txBody>
      </p:sp>
      <p:sp>
        <p:nvSpPr>
          <p:cNvPr id="3" name="Content Placeholder 2"/>
          <p:cNvSpPr>
            <a:spLocks noGrp="1"/>
          </p:cNvSpPr>
          <p:nvPr>
            <p:ph idx="1"/>
          </p:nvPr>
        </p:nvSpPr>
        <p:spPr>
          <a:xfrm>
            <a:off x="838199" y="3044823"/>
            <a:ext cx="10515600" cy="1345943"/>
          </a:xfrm>
        </p:spPr>
        <p:txBody>
          <a:bodyPr>
            <a:noAutofit/>
          </a:bodyPr>
          <a:lstStyle/>
          <a:p>
            <a:pPr marL="0" indent="0" algn="ctr">
              <a:buNone/>
            </a:pPr>
            <a:r>
              <a:rPr lang="en-US" sz="4400" dirty="0"/>
              <a:t>HOW TO MONITORING ANDROID FROM REMOTE ACCESS TROJAN?</a:t>
            </a:r>
          </a:p>
        </p:txBody>
      </p:sp>
    </p:spTree>
    <p:extLst>
      <p:ext uri="{BB962C8B-B14F-4D97-AF65-F5344CB8AC3E}">
        <p14:creationId xmlns:p14="http://schemas.microsoft.com/office/powerpoint/2010/main" val="1445415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3673" y="1057104"/>
            <a:ext cx="2204652" cy="1325563"/>
          </a:xfrm>
        </p:spPr>
        <p:txBody>
          <a:bodyPr/>
          <a:lstStyle/>
          <a:p>
            <a:r>
              <a:rPr lang="en-US" dirty="0"/>
              <a:t>THEORY</a:t>
            </a:r>
          </a:p>
        </p:txBody>
      </p:sp>
      <p:sp>
        <p:nvSpPr>
          <p:cNvPr id="3" name="Content Placeholder 2"/>
          <p:cNvSpPr>
            <a:spLocks noGrp="1"/>
          </p:cNvSpPr>
          <p:nvPr>
            <p:ph idx="1"/>
          </p:nvPr>
        </p:nvSpPr>
        <p:spPr>
          <a:xfrm>
            <a:off x="3273509" y="2665882"/>
            <a:ext cx="5644979" cy="1996734"/>
          </a:xfrm>
        </p:spPr>
        <p:txBody>
          <a:bodyPr>
            <a:noAutofit/>
          </a:bodyPr>
          <a:lstStyle/>
          <a:p>
            <a:pPr marL="457200" indent="-457200">
              <a:buAutoNum type="arabicPeriod"/>
            </a:pPr>
            <a:r>
              <a:rPr lang="en-US" sz="3600" dirty="0"/>
              <a:t>Network Activity Based</a:t>
            </a:r>
          </a:p>
          <a:p>
            <a:pPr marL="457200" indent="-457200">
              <a:buAutoNum type="arabicPeriod"/>
            </a:pPr>
            <a:r>
              <a:rPr lang="en-US" sz="3600" dirty="0"/>
              <a:t>Permission Usage Based</a:t>
            </a:r>
          </a:p>
          <a:p>
            <a:pPr marL="457200" indent="-457200">
              <a:buAutoNum type="arabicPeriod"/>
            </a:pPr>
            <a:r>
              <a:rPr lang="en-US" sz="3600" dirty="0"/>
              <a:t>Encryption Based</a:t>
            </a:r>
          </a:p>
        </p:txBody>
      </p:sp>
    </p:spTree>
    <p:extLst>
      <p:ext uri="{BB962C8B-B14F-4D97-AF65-F5344CB8AC3E}">
        <p14:creationId xmlns:p14="http://schemas.microsoft.com/office/powerpoint/2010/main" val="5538914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05630" y="1155958"/>
            <a:ext cx="2380735" cy="1325563"/>
          </a:xfrm>
        </p:spPr>
        <p:txBody>
          <a:bodyPr/>
          <a:lstStyle/>
          <a:p>
            <a:r>
              <a:rPr lang="en-US" dirty="0"/>
              <a:t>PURPOSE</a:t>
            </a:r>
          </a:p>
        </p:txBody>
      </p:sp>
      <p:sp>
        <p:nvSpPr>
          <p:cNvPr id="3" name="Content Placeholder 2"/>
          <p:cNvSpPr>
            <a:spLocks noGrp="1"/>
          </p:cNvSpPr>
          <p:nvPr>
            <p:ph idx="1"/>
          </p:nvPr>
        </p:nvSpPr>
        <p:spPr>
          <a:xfrm>
            <a:off x="2530558" y="2649406"/>
            <a:ext cx="7130877" cy="1996734"/>
          </a:xfrm>
        </p:spPr>
        <p:txBody>
          <a:bodyPr>
            <a:noAutofit/>
          </a:bodyPr>
          <a:lstStyle/>
          <a:p>
            <a:pPr marL="457200" indent="-457200">
              <a:buAutoNum type="arabicPeriod"/>
            </a:pPr>
            <a:r>
              <a:rPr lang="en-US" sz="3600" dirty="0"/>
              <a:t>STUDY</a:t>
            </a:r>
          </a:p>
          <a:p>
            <a:pPr marL="457200" indent="-457200">
              <a:buAutoNum type="arabicPeriod"/>
            </a:pPr>
            <a:r>
              <a:rPr lang="en-US" sz="3600" dirty="0"/>
              <a:t>MONITOR AND PROTECT PRIVACY</a:t>
            </a:r>
          </a:p>
          <a:p>
            <a:pPr marL="457200" indent="-457200">
              <a:buAutoNum type="arabicPeriod"/>
            </a:pPr>
            <a:r>
              <a:rPr lang="en-US" sz="3600" dirty="0"/>
              <a:t>DO, REALIZE IDEA IN MY HEAD!</a:t>
            </a:r>
          </a:p>
        </p:txBody>
      </p:sp>
    </p:spTree>
    <p:extLst>
      <p:ext uri="{BB962C8B-B14F-4D97-AF65-F5344CB8AC3E}">
        <p14:creationId xmlns:p14="http://schemas.microsoft.com/office/powerpoint/2010/main" val="39773178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01094" y="1153297"/>
            <a:ext cx="6989803" cy="1006948"/>
          </a:xfrm>
        </p:spPr>
        <p:txBody>
          <a:bodyPr>
            <a:normAutofit/>
          </a:bodyPr>
          <a:lstStyle/>
          <a:p>
            <a:r>
              <a:rPr lang="en-US" sz="3600" dirty="0"/>
              <a:t>PREVIOUS PROJECT BY RESEARCHERS</a:t>
            </a:r>
          </a:p>
        </p:txBody>
      </p:sp>
      <p:sp>
        <p:nvSpPr>
          <p:cNvPr id="3" name="Content Placeholder 2"/>
          <p:cNvSpPr>
            <a:spLocks noGrp="1"/>
          </p:cNvSpPr>
          <p:nvPr>
            <p:ph idx="1"/>
          </p:nvPr>
        </p:nvSpPr>
        <p:spPr>
          <a:xfrm>
            <a:off x="2530558" y="2649406"/>
            <a:ext cx="7130877" cy="1996734"/>
          </a:xfrm>
        </p:spPr>
        <p:txBody>
          <a:bodyPr>
            <a:noAutofit/>
          </a:bodyPr>
          <a:lstStyle/>
          <a:p>
            <a:pPr marL="457200" indent="-457200">
              <a:buAutoNum type="arabicPeriod"/>
            </a:pPr>
            <a:r>
              <a:rPr lang="en-US" sz="3600" i="1" dirty="0" err="1"/>
              <a:t>CrowDroid</a:t>
            </a:r>
            <a:r>
              <a:rPr lang="en-US" sz="3600" i="1" dirty="0"/>
              <a:t> </a:t>
            </a:r>
            <a:r>
              <a:rPr lang="en-US" sz="3600" dirty="0"/>
              <a:t>by </a:t>
            </a:r>
            <a:r>
              <a:rPr lang="en-US" sz="3600" dirty="0" err="1"/>
              <a:t>Burguera</a:t>
            </a:r>
            <a:r>
              <a:rPr lang="en-US" sz="3600" dirty="0"/>
              <a:t> 2011</a:t>
            </a:r>
          </a:p>
          <a:p>
            <a:pPr marL="457200" indent="-457200">
              <a:buAutoNum type="arabicPeriod"/>
            </a:pPr>
            <a:r>
              <a:rPr lang="en-US" sz="3600" i="1" dirty="0"/>
              <a:t>APK Auditor </a:t>
            </a:r>
            <a:r>
              <a:rPr lang="en-US" sz="3600" dirty="0"/>
              <a:t>by </a:t>
            </a:r>
            <a:r>
              <a:rPr lang="en-US" sz="3600" dirty="0" err="1"/>
              <a:t>Kabakus</a:t>
            </a:r>
            <a:r>
              <a:rPr lang="en-US" sz="3600" dirty="0"/>
              <a:t> 2015</a:t>
            </a:r>
          </a:p>
          <a:p>
            <a:pPr marL="457200" indent="-457200">
              <a:buAutoNum type="arabicPeriod"/>
            </a:pPr>
            <a:r>
              <a:rPr lang="en-US" sz="3600" i="1" dirty="0"/>
              <a:t>NAM APP </a:t>
            </a:r>
            <a:r>
              <a:rPr lang="en-US" sz="3600" dirty="0"/>
              <a:t>by Acosta-Guzman 2015</a:t>
            </a:r>
            <a:endParaRPr lang="en-US" sz="3600" i="1" dirty="0"/>
          </a:p>
        </p:txBody>
      </p:sp>
    </p:spTree>
    <p:extLst>
      <p:ext uri="{BB962C8B-B14F-4D97-AF65-F5344CB8AC3E}">
        <p14:creationId xmlns:p14="http://schemas.microsoft.com/office/powerpoint/2010/main" val="6744916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WEDEFEND</a:t>
            </a:r>
          </a:p>
        </p:txBody>
      </p:sp>
      <p:sp>
        <p:nvSpPr>
          <p:cNvPr id="3" name="Content Placeholder 2"/>
          <p:cNvSpPr>
            <a:spLocks noGrp="1"/>
          </p:cNvSpPr>
          <p:nvPr>
            <p:ph idx="1"/>
          </p:nvPr>
        </p:nvSpPr>
        <p:spPr/>
        <p:txBody>
          <a:bodyPr/>
          <a:lstStyle/>
          <a:p>
            <a:pPr marL="0" indent="0" algn="just">
              <a:buNone/>
            </a:pPr>
            <a:r>
              <a:rPr lang="en-US" dirty="0" err="1"/>
              <a:t>WeDefend</a:t>
            </a:r>
            <a:r>
              <a:rPr lang="en-US" dirty="0"/>
              <a:t> is application based on java programming language with features as check network activity, permission usage, file encryption to against and also protect user data from remote access Trojan malware in android operating system. This application will help a user to increase their privacy awareness.</a:t>
            </a:r>
          </a:p>
          <a:p>
            <a:pPr marL="0" indent="0" algn="just">
              <a:buNone/>
            </a:pPr>
            <a:endParaRPr lang="en-US" dirty="0"/>
          </a:p>
          <a:p>
            <a:pPr marL="0" indent="0" algn="just">
              <a:buNone/>
            </a:pPr>
            <a:r>
              <a:rPr lang="en-US" dirty="0"/>
              <a:t>Note: This application is not an antivirus, this app can't remove and detect Remote Access Trojan automatically, this app will against Remote Access Trojan from amateur to normal skill attackers.</a:t>
            </a:r>
          </a:p>
        </p:txBody>
      </p:sp>
    </p:spTree>
    <p:extLst>
      <p:ext uri="{BB962C8B-B14F-4D97-AF65-F5344CB8AC3E}">
        <p14:creationId xmlns:p14="http://schemas.microsoft.com/office/powerpoint/2010/main" val="3205538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479</TotalTime>
  <Words>558</Words>
  <Application>Microsoft Office PowerPoint</Application>
  <PresentationFormat>Widescreen</PresentationFormat>
  <Paragraphs>102</Paragraphs>
  <Slides>20</Slides>
  <Notes>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WEDEFEND; ANDROID APPLICATION TO MONITOR AND PROTECT FROM REMOTE ACCESS TROJAN</vt:lpstr>
      <vt:lpstr>WHOAMI</vt:lpstr>
      <vt:lpstr>BACKGROUND</vt:lpstr>
      <vt:lpstr>RATROJAN MALWARE</vt:lpstr>
      <vt:lpstr>PROBLEM IDENTIFICATION</vt:lpstr>
      <vt:lpstr>THEORY</vt:lpstr>
      <vt:lpstr>PURPOSE</vt:lpstr>
      <vt:lpstr>PREVIOUS PROJECT BY RESEARCHERS</vt:lpstr>
      <vt:lpstr>WEDEFEND</vt:lpstr>
      <vt:lpstr>ADV Video</vt:lpstr>
      <vt:lpstr>FEATURES</vt:lpstr>
      <vt:lpstr>SHOWING APPLICATION ON EMULATOR</vt:lpstr>
      <vt:lpstr>SIMULATION WITH REMOTE ACCESS TROJAN BY AHMYTH + FLAPPYBIRD VS WEDEFEND</vt:lpstr>
      <vt:lpstr>Home Phone Tablet; Social Engineering</vt:lpstr>
      <vt:lpstr>PWND!</vt:lpstr>
      <vt:lpstr>SUGGESTION OR NEXT</vt:lpstr>
      <vt:lpstr>CONCLUSIONS</vt:lpstr>
      <vt:lpstr>QUESTIONS?</vt:lpstr>
      <vt:lpstr>TIPS; How to Protect Yourself??</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WEDEFEND; ANDROID APPLICATION TO MONITOR AND PROTECT FROM REMOTE ACCESS TROJAN</dc:title>
  <dc:creator>Lucikker</dc:creator>
  <cp:lastModifiedBy>Lucikker</cp:lastModifiedBy>
  <cp:revision>18</cp:revision>
  <dcterms:created xsi:type="dcterms:W3CDTF">2018-06-08T06:48:58Z</dcterms:created>
  <dcterms:modified xsi:type="dcterms:W3CDTF">2018-06-11T18:12:44Z</dcterms:modified>
</cp:coreProperties>
</file>

<file path=docProps/thumbnail.jpeg>
</file>